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0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09EC5-7966-4E05-8FC9-548C1E505418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5A35F-A08B-4A74-AA5B-BEFB02B0D7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0C6E-A1DC-4808-9978-6A33266AD78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8837-FE99-4ADD-8B8E-6A337541A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0C6E-A1DC-4808-9978-6A33266AD78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8837-FE99-4ADD-8B8E-6A337541A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0C6E-A1DC-4808-9978-6A33266AD78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8837-FE99-4ADD-8B8E-6A337541A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0C6E-A1DC-4808-9978-6A33266AD78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8837-FE99-4ADD-8B8E-6A337541A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0C6E-A1DC-4808-9978-6A33266AD78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8837-FE99-4ADD-8B8E-6A337541A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0C6E-A1DC-4808-9978-6A33266AD78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8837-FE99-4ADD-8B8E-6A337541A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0C6E-A1DC-4808-9978-6A33266AD78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8837-FE99-4ADD-8B8E-6A337541A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0C6E-A1DC-4808-9978-6A33266AD78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8837-FE99-4ADD-8B8E-6A337541A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0C6E-A1DC-4808-9978-6A33266AD78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8837-FE99-4ADD-8B8E-6A337541A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0C6E-A1DC-4808-9978-6A33266AD78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8837-FE99-4ADD-8B8E-6A337541A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10C6E-A1DC-4808-9978-6A33266AD78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78837-FE99-4ADD-8B8E-6A337541A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10C6E-A1DC-4808-9978-6A33266AD786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78837-FE99-4ADD-8B8E-6A337541AE3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descr="C:\Users\PC\AppData\Local\Temp\Rar$DI06.428\02.jpg" id="5122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2031" y="0"/>
            <a:ext cx="9139938" cy="6858000"/>
          </a:xfrm>
          <a:prstGeom prst="rect">
            <a:avLst/>
          </a:prstGeom>
          <a:noFill/>
        </p:spPr>
      </p:pic>
      <p:pic>
        <p:nvPicPr>
          <p:cNvPr descr="C:\Users\PC\Downloads\20220407_103731.heic" id="5" name="Picture 2"/>
          <p:cNvPicPr>
            <a:picLocks noChangeArrowheads="1" noChangeAspect="1"/>
          </p:cNvPicPr>
          <p:nvPr/>
        </p:nvPicPr>
        <p:blipFill>
          <a:blip cstate="print" r:embed="rId3"/>
          <a:srcRect b="-2016" r="42"/>
          <a:stretch>
            <a:fillRect/>
          </a:stretch>
        </p:blipFill>
        <p:spPr bwMode="auto">
          <a:xfrm rot="4503108">
            <a:off x="459101" y="3884061"/>
            <a:ext cx="2653342" cy="206416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15616" y="764704"/>
            <a:ext cx="71287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cap="all" dirty="0" lang="ru-RU" smtClean="0" spc="0" sz="6600">
                <a:ln cmpd="sng" w="9000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algn="bl" blurRad="12700" dir="5400000" dist="1000" endPos="45000" rotWithShape="0" stA="28000" sy="-100000"/>
                </a:effectLst>
                <a:latin charset="0" pitchFamily="66" typeface="Monotype Corsiva"/>
              </a:rPr>
              <a:t>История </a:t>
            </a:r>
          </a:p>
          <a:p>
            <a:pPr algn="ctr"/>
            <a:r>
              <a:rPr b="1" cap="all" dirty="0" lang="ru-RU" smtClean="0" spc="0" sz="6600">
                <a:ln cmpd="sng" w="9000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algn="bl" blurRad="12700" dir="5400000" dist="1000" endPos="45000" rotWithShape="0" stA="28000" sy="-100000"/>
                </a:effectLst>
                <a:latin charset="0" pitchFamily="66" typeface="Monotype Corsiva"/>
              </a:rPr>
              <a:t>Славянской</a:t>
            </a:r>
          </a:p>
          <a:p>
            <a:pPr algn="ctr"/>
            <a:r>
              <a:rPr b="1" cap="all" dirty="0" lang="ru-RU" smtClean="0" spc="0" sz="6600">
                <a:ln cmpd="sng" w="9000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algn="bl" blurRad="12700" dir="5400000" dist="1000" endPos="45000" rotWithShape="0" stA="28000" sy="-100000"/>
                </a:effectLst>
                <a:latin charset="0" pitchFamily="66" typeface="Monotype Corsiva"/>
              </a:rPr>
              <a:t>письменности</a:t>
            </a:r>
            <a:endParaRPr b="1" cap="all" dirty="0" lang="ru-RU" spc="0" sz="6600">
              <a:ln cmpd="sng" w="9000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algn="bl" blurRad="12700" dir="5400000" dist="1000" endPos="45000" rotWithShape="0" stA="28000" sy="-100000"/>
              </a:effectLst>
              <a:latin charset="0" pitchFamily="66" typeface="Monotype Corsiva"/>
            </a:endParaRPr>
          </a:p>
        </p:txBody>
      </p:sp>
      <p:pic>
        <p:nvPicPr>
          <p:cNvPr descr="p0000260.jpg" id="7" name="Рисунок 6"/>
          <p:cNvPicPr>
            <a:picLocks noChangeAspect="1"/>
          </p:cNvPicPr>
          <p:nvPr/>
        </p:nvPicPr>
        <p:blipFill>
          <a:blip cstate="print" r:embed="rId4">
            <a:lum bright="10000"/>
          </a:blip>
          <a:srcRect b="89" r="-1"/>
          <a:stretch>
            <a:fillRect/>
          </a:stretch>
        </p:blipFill>
        <p:spPr>
          <a:xfrm rot="1402133">
            <a:off x="6265187" y="3878890"/>
            <a:ext cx="1656192" cy="2306476"/>
          </a:xfrm>
          <a:prstGeom prst="rect">
            <a:avLst/>
          </a:prstGeom>
        </p:spPr>
      </p:pic>
      <p:pic>
        <p:nvPicPr>
          <p:cNvPr descr="book%5B1%5D.gif" id="8" name="Рисунок 7"/>
          <p:cNvPicPr>
            <a:picLocks noChangeAspect="1"/>
          </p:cNvPicPr>
          <p:nvPr/>
        </p:nvPicPr>
        <p:blipFill>
          <a:blip cstate="print" r:embed="rId5">
            <a:lum bright="-20000" contrast="40000"/>
          </a:blip>
          <a:stretch>
            <a:fillRect/>
          </a:stretch>
        </p:blipFill>
        <p:spPr>
          <a:xfrm>
            <a:off x="3977468" y="3977129"/>
            <a:ext cx="1758678" cy="15576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descr="C:\Users\PC\AppData\Local\Temp\Rar$DI46.870\03.jpg" id="14338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2031" y="0"/>
            <a:ext cx="9139938" cy="6858000"/>
          </a:xfrm>
          <a:prstGeom prst="rect">
            <a:avLst/>
          </a:prstGeom>
          <a:noFill/>
        </p:spPr>
      </p:pic>
      <p:pic>
        <p:nvPicPr>
          <p:cNvPr descr="C:\Users\PC\Downloads\20220407_103740.heic" id="5" name="Picture 2"/>
          <p:cNvPicPr>
            <a:picLocks noChangeArrowheads="1" noChangeAspect="1"/>
          </p:cNvPicPr>
          <p:nvPr/>
        </p:nvPicPr>
        <p:blipFill>
          <a:blip cstate="print" r:embed="rId3"/>
          <a:srcRect/>
          <a:stretch>
            <a:fillRect/>
          </a:stretch>
        </p:blipFill>
        <p:spPr bwMode="auto">
          <a:xfrm>
            <a:off x="2123728" y="2060848"/>
            <a:ext cx="5976664" cy="41148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915816" y="76470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b="1" dirty="0" lang="ru-RU" smtClean="0" sz="2800">
                <a:solidFill>
                  <a:srgbClr val="C00000"/>
                </a:solidFill>
                <a:latin charset="0" pitchFamily="66" typeface="Monotype Corsiva"/>
              </a:rPr>
              <a:t>Кирилл  и  </a:t>
            </a:r>
            <a:r>
              <a:rPr b="1" dirty="0" err="1" lang="ru-RU" smtClean="0" sz="2800">
                <a:solidFill>
                  <a:srgbClr val="C00000"/>
                </a:solidFill>
                <a:latin charset="0" pitchFamily="66" typeface="Monotype Corsiva"/>
              </a:rPr>
              <a:t>Мефодий</a:t>
            </a:r>
            <a:endParaRPr b="1" dirty="0" lang="ru-RU" smtClean="0" sz="2800">
              <a:solidFill>
                <a:srgbClr val="C00000"/>
              </a:solidFill>
              <a:latin charset="0" pitchFamily="66" typeface="Monotype Corsiva"/>
            </a:endParaRPr>
          </a:p>
          <a:p>
            <a:pPr algn="ctr"/>
            <a:r>
              <a:rPr b="1" dirty="0" lang="ru-RU" smtClean="0" sz="2800">
                <a:solidFill>
                  <a:srgbClr val="C00000"/>
                </a:solidFill>
                <a:latin charset="0" pitchFamily="66" typeface="Monotype Corsiva"/>
              </a:rPr>
              <a:t>создатели </a:t>
            </a:r>
          </a:p>
          <a:p>
            <a:pPr algn="ctr"/>
            <a:r>
              <a:rPr b="1" dirty="0" lang="ru-RU" smtClean="0" sz="2800">
                <a:solidFill>
                  <a:srgbClr val="C00000"/>
                </a:solidFill>
                <a:latin charset="0" pitchFamily="66" typeface="Monotype Corsiva"/>
              </a:rPr>
              <a:t>славянской азбуки</a:t>
            </a:r>
            <a:endParaRPr dirty="0" lang="ru-RU" sz="2800">
              <a:latin charset="0" pitchFamily="66" typeface="Monotype Corsiva"/>
            </a:endParaRPr>
          </a:p>
        </p:txBody>
      </p:sp>
      <p:pic>
        <p:nvPicPr>
          <p:cNvPr descr="глаголица.jpg" id="7" name="Рисунок 6"/>
          <p:cNvPicPr>
            <a:picLocks noChangeAspect="1"/>
          </p:cNvPicPr>
          <p:nvPr/>
        </p:nvPicPr>
        <p:blipFill>
          <a:blip cstate="print" r:embed="rId4"/>
          <a:srcRect b="-57"/>
          <a:stretch>
            <a:fillRect/>
          </a:stretch>
        </p:blipFill>
        <p:spPr>
          <a:xfrm rot="20587070">
            <a:off x="478848" y="3785775"/>
            <a:ext cx="1228744" cy="174794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PC\AppData\Local\Temp\Rar$DI06.428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1" y="0"/>
            <a:ext cx="913993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51720" y="76470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Памятники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Кириллу и </a:t>
            </a:r>
            <a:r>
              <a:rPr lang="ru-RU" sz="2800" b="1" dirty="0" err="1" smtClean="0">
                <a:solidFill>
                  <a:srgbClr val="002060"/>
                </a:solidFill>
                <a:latin typeface="Monotype Corsiva" pitchFamily="66" charset="0"/>
              </a:rPr>
              <a:t>Мефодию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478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060848"/>
            <a:ext cx="2808312" cy="3456384"/>
          </a:xfrm>
          <a:prstGeom prst="rect">
            <a:avLst/>
          </a:prstGeom>
        </p:spPr>
      </p:pic>
      <p:pic>
        <p:nvPicPr>
          <p:cNvPr id="7" name="Рисунок 6" descr="5b5bc20a30a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1700808"/>
            <a:ext cx="3339232" cy="43793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PC\AppData\Local\Temp\Rar$DI46.870\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1" y="0"/>
            <a:ext cx="9139938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87624" y="548680"/>
            <a:ext cx="69847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solidFill>
                  <a:srgbClr val="7030A0"/>
                </a:solidFill>
                <a:latin typeface="Monotype Corsiva" pitchFamily="66" charset="0"/>
              </a:rPr>
              <a:t>24 мая</a:t>
            </a:r>
          </a:p>
          <a:p>
            <a:pPr algn="ctr"/>
            <a:r>
              <a:rPr lang="ru-RU" sz="7200" dirty="0" smtClean="0">
                <a:solidFill>
                  <a:srgbClr val="7030A0"/>
                </a:solidFill>
                <a:latin typeface="Monotype Corsiva" pitchFamily="66" charset="0"/>
              </a:rPr>
              <a:t>День  </a:t>
            </a:r>
          </a:p>
          <a:p>
            <a:pPr algn="ctr"/>
            <a:r>
              <a:rPr lang="ru-RU" sz="7200" dirty="0" smtClean="0">
                <a:solidFill>
                  <a:srgbClr val="7030A0"/>
                </a:solidFill>
                <a:latin typeface="Monotype Corsiva" pitchFamily="66" charset="0"/>
              </a:rPr>
              <a:t>славянской </a:t>
            </a:r>
          </a:p>
          <a:p>
            <a:pPr algn="ctr"/>
            <a:r>
              <a:rPr lang="ru-RU" sz="7200" dirty="0" smtClean="0">
                <a:solidFill>
                  <a:srgbClr val="7030A0"/>
                </a:solidFill>
                <a:latin typeface="Monotype Corsiva" pitchFamily="66" charset="0"/>
              </a:rPr>
              <a:t>письменности</a:t>
            </a:r>
          </a:p>
          <a:p>
            <a:pPr algn="ctr"/>
            <a:r>
              <a:rPr lang="ru-RU" sz="7200" dirty="0" smtClean="0">
                <a:solidFill>
                  <a:srgbClr val="7030A0"/>
                </a:solidFill>
                <a:latin typeface="Monotype Corsiva" pitchFamily="66" charset="0"/>
              </a:rPr>
              <a:t>и  культуры</a:t>
            </a:r>
            <a:endParaRPr lang="ru-RU" sz="72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PC\AppData\Local\Temp\Rar$DI00.290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38" cy="6858000"/>
          </a:xfrm>
          <a:prstGeom prst="rect">
            <a:avLst/>
          </a:prstGeom>
          <a:noFill/>
        </p:spPr>
      </p:pic>
      <p:pic>
        <p:nvPicPr>
          <p:cNvPr id="7" name="Содержимое 6" descr="летописцы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20000" contrast="20000"/>
          </a:blip>
          <a:stretch>
            <a:fillRect/>
          </a:stretch>
        </p:blipFill>
        <p:spPr>
          <a:xfrm>
            <a:off x="5436096" y="1484784"/>
            <a:ext cx="3193881" cy="344584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131840" y="548680"/>
            <a:ext cx="4824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863 год – </a:t>
            </a:r>
            <a:r>
              <a:rPr lang="ru-RU" sz="2800" b="1" dirty="0" err="1" smtClean="0">
                <a:solidFill>
                  <a:srgbClr val="FF0000"/>
                </a:solidFill>
                <a:latin typeface="Monotype Corsiva" pitchFamily="66" charset="0"/>
              </a:rPr>
              <a:t>год</a:t>
            </a:r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 создания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 славянской письменности</a:t>
            </a:r>
            <a:endParaRPr lang="ru-RU" sz="2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" name="Рисунок 9" descr="остр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717161">
            <a:off x="2357149" y="2089912"/>
            <a:ext cx="2780538" cy="21970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PC\AppData\Local\Temp\Rar$DI46.870\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1" y="0"/>
            <a:ext cx="9139938" cy="6858000"/>
          </a:xfrm>
          <a:prstGeom prst="rect">
            <a:avLst/>
          </a:prstGeom>
          <a:noFill/>
        </p:spPr>
      </p:pic>
      <p:pic>
        <p:nvPicPr>
          <p:cNvPr id="5" name="Рисунок 4" descr="кирилл.jpg"/>
          <p:cNvPicPr>
            <a:picLocks noChangeAspect="1"/>
          </p:cNvPicPr>
          <p:nvPr/>
        </p:nvPicPr>
        <p:blipFill>
          <a:blip r:embed="rId3" cstate="print">
            <a:lum bright="20000"/>
          </a:blip>
          <a:stretch>
            <a:fillRect/>
          </a:stretch>
        </p:blipFill>
        <p:spPr>
          <a:xfrm>
            <a:off x="5724128" y="548680"/>
            <a:ext cx="2428882" cy="344091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012160" y="4077072"/>
            <a:ext cx="1872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Константин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Философ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7" name="Рисунок 6" descr="мефодий.jpg"/>
          <p:cNvPicPr>
            <a:picLocks noChangeAspect="1"/>
          </p:cNvPicPr>
          <p:nvPr/>
        </p:nvPicPr>
        <p:blipFill>
          <a:blip r:embed="rId4" cstate="print">
            <a:lum bright="10000"/>
          </a:blip>
          <a:stretch>
            <a:fillRect/>
          </a:stretch>
        </p:blipFill>
        <p:spPr>
          <a:xfrm>
            <a:off x="2411760" y="1412776"/>
            <a:ext cx="2845261" cy="390355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699792" y="5301208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Мефодий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PC\AppData\Local\Temp\Rar$DI84.600\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1" y="0"/>
            <a:ext cx="9139938" cy="6858000"/>
          </a:xfrm>
          <a:prstGeom prst="rect">
            <a:avLst/>
          </a:prstGeom>
          <a:noFill/>
        </p:spPr>
      </p:pic>
      <p:pic>
        <p:nvPicPr>
          <p:cNvPr id="5" name="Рисунок 4" descr="372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683568" y="548680"/>
            <a:ext cx="3633638" cy="286151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16016" y="1196752"/>
            <a:ext cx="33123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Monotype Corsiva" pitchFamily="66" charset="0"/>
              </a:rPr>
              <a:t>Поехал на славянские земли Константин вместе со своим братом </a:t>
            </a:r>
            <a:r>
              <a:rPr lang="ru-RU" sz="3200" dirty="0" err="1" smtClean="0">
                <a:latin typeface="Monotype Corsiva" pitchFamily="66" charset="0"/>
              </a:rPr>
              <a:t>Мефодием</a:t>
            </a:r>
            <a:r>
              <a:rPr lang="ru-RU" sz="3200" dirty="0" smtClean="0">
                <a:latin typeface="Monotype Corsiva" pitchFamily="66" charset="0"/>
              </a:rPr>
              <a:t> создавать славянскую азбуку.</a:t>
            </a:r>
            <a:endParaRPr lang="ru-RU" sz="3200" dirty="0">
              <a:latin typeface="Monotype Corsiva" pitchFamily="66" charset="0"/>
            </a:endParaRPr>
          </a:p>
        </p:txBody>
      </p:sp>
      <p:pic>
        <p:nvPicPr>
          <p:cNvPr id="7" name="Рисунок 6" descr="кирилица .jpg"/>
          <p:cNvPicPr>
            <a:picLocks noChangeAspect="1"/>
          </p:cNvPicPr>
          <p:nvPr/>
        </p:nvPicPr>
        <p:blipFill>
          <a:blip r:embed="rId4" cstate="print">
            <a:lum bright="-20000" contrast="40000"/>
          </a:blip>
          <a:stretch>
            <a:fillRect/>
          </a:stretch>
        </p:blipFill>
        <p:spPr>
          <a:xfrm rot="20738166">
            <a:off x="2887509" y="3665557"/>
            <a:ext cx="1786623" cy="256851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descr="C:\Users\PC\AppData\Local\Temp\Rar$DI10.4163\05.jpg" id="9218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2031" y="0"/>
            <a:ext cx="913993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980728"/>
            <a:ext cx="2808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ru-RU" smtClean="0" sz="2400">
                <a:solidFill>
                  <a:srgbClr val="C00000"/>
                </a:solidFill>
                <a:latin charset="0" pitchFamily="66" typeface="Monotype Corsiva"/>
              </a:rPr>
              <a:t>Греческий алфавит</a:t>
            </a:r>
            <a:endParaRPr b="1" dirty="0" lang="ru-RU" sz="2400">
              <a:solidFill>
                <a:srgbClr val="C00000"/>
              </a:solidFill>
              <a:latin charset="0" pitchFamily="66" typeface="Monotype Corsiva"/>
            </a:endParaRPr>
          </a:p>
        </p:txBody>
      </p:sp>
      <p:pic>
        <p:nvPicPr>
          <p:cNvPr descr="алф греков .jpg" id="6" name="Рисунок 5"/>
          <p:cNvPicPr>
            <a:picLocks noChangeAspect="1"/>
          </p:cNvPicPr>
          <p:nvPr/>
        </p:nvPicPr>
        <p:blipFill>
          <a:blip cstate="print" r:embed="rId3"/>
          <a:srcRect b="131"/>
          <a:stretch>
            <a:fillRect/>
          </a:stretch>
        </p:blipFill>
        <p:spPr>
          <a:xfrm>
            <a:off x="1187624" y="1484784"/>
            <a:ext cx="2376264" cy="280831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39552" y="620688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ru-RU" smtClean="0">
                <a:solidFill>
                  <a:srgbClr val="002060"/>
                </a:solidFill>
                <a:latin charset="0" pitchFamily="66" typeface="Monotype Corsiva"/>
              </a:rPr>
              <a:t>За основу взяли братья греческий алфавит.</a:t>
            </a:r>
            <a:endParaRPr b="1" dirty="0" lang="ru-RU">
              <a:solidFill>
                <a:srgbClr val="002060"/>
              </a:solidFill>
              <a:latin charset="0" pitchFamily="66" typeface="Monotype Corsiva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1484784"/>
            <a:ext cx="403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b="1" dirty="0" lang="ru-RU" smtClean="0">
                <a:solidFill>
                  <a:srgbClr val="002060"/>
                </a:solidFill>
                <a:latin charset="0" pitchFamily="66" typeface="Monotype Corsiva"/>
              </a:rPr>
              <a:t>И создали славянский алфавит (азбуку),</a:t>
            </a:r>
            <a:r>
              <a:rPr b="1" baseline="0" dirty="0" lang="ru-RU" smtClean="0">
                <a:solidFill>
                  <a:srgbClr val="002060"/>
                </a:solidFill>
                <a:latin charset="0" pitchFamily="66" typeface="Monotype Corsiva"/>
              </a:rPr>
              <a:t> назвав ее глаголицей. </a:t>
            </a:r>
            <a:endParaRPr b="1" dirty="0" lang="ru-RU">
              <a:solidFill>
                <a:srgbClr val="002060"/>
              </a:solidFill>
              <a:latin charset="0" pitchFamily="66" typeface="Monotype Corsiva"/>
            </a:endParaRPr>
          </a:p>
        </p:txBody>
      </p:sp>
      <p:pic>
        <p:nvPicPr>
          <p:cNvPr descr="глаголица.gif" id="9" name="Рисунок 8"/>
          <p:cNvPicPr>
            <a:picLocks noChangeAspect="1"/>
          </p:cNvPicPr>
          <p:nvPr/>
        </p:nvPicPr>
        <p:blipFill>
          <a:blip cstate="print" r:embed="rId4"/>
          <a:stretch>
            <a:fillRect/>
          </a:stretch>
        </p:blipFill>
        <p:spPr>
          <a:xfrm>
            <a:off x="3851920" y="2852936"/>
            <a:ext cx="4032448" cy="297937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004048" y="2204864"/>
            <a:ext cx="18806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b="1" dirty="0" lang="ru-RU" smtClean="0" sz="3200">
                <a:solidFill>
                  <a:srgbClr val="C00000"/>
                </a:solidFill>
                <a:latin charset="0" pitchFamily="66" typeface="Monotype Corsiva"/>
              </a:rPr>
              <a:t>Глаголица </a:t>
            </a:r>
            <a:endParaRPr b="1" dirty="0" lang="ru-RU" sz="3200">
              <a:solidFill>
                <a:srgbClr val="C00000"/>
              </a:solidFill>
              <a:latin charset="0" pitchFamily="66" typeface="Monotype Corsiva"/>
            </a:endParaRP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descr="C:\Users\PC\AppData\Local\Temp\Rar$DI13.7988\06.jpg" id="10242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4062" y="0"/>
            <a:ext cx="913993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620688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lang="ru-RU">
                <a:solidFill>
                  <a:srgbClr val="002060"/>
                </a:solidFill>
                <a:latin charset="0" pitchFamily="66" typeface="Monotype Corsiva"/>
              </a:rPr>
              <a:t>Чтобы защитить славянские письмена, братья Константин и </a:t>
            </a:r>
            <a:r>
              <a:rPr b="1" dirty="0" err="1" lang="ru-RU">
                <a:solidFill>
                  <a:srgbClr val="002060"/>
                </a:solidFill>
                <a:latin charset="0" pitchFamily="66" typeface="Monotype Corsiva"/>
              </a:rPr>
              <a:t>Мефодий</a:t>
            </a:r>
            <a:r>
              <a:rPr b="1" dirty="0" lang="ru-RU">
                <a:solidFill>
                  <a:srgbClr val="002060"/>
                </a:solidFill>
                <a:latin charset="0" pitchFamily="66" typeface="Monotype Corsiva"/>
              </a:rPr>
              <a:t> отправились в Рим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26876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b="1" dirty="0" lang="ru-RU" smtClean="0">
                <a:solidFill>
                  <a:srgbClr val="002060"/>
                </a:solidFill>
                <a:latin charset="0" pitchFamily="66" typeface="Monotype Corsiva"/>
              </a:rPr>
              <a:t>В</a:t>
            </a:r>
            <a:r>
              <a:rPr b="1" baseline="0" dirty="0" lang="ru-RU" smtClean="0">
                <a:solidFill>
                  <a:srgbClr val="002060"/>
                </a:solidFill>
                <a:latin charset="0" pitchFamily="66" typeface="Monotype Corsiva"/>
              </a:rPr>
              <a:t> 42 года, когда Константин был в Риме, очень сильно заболел, принял монашество и поменял свое мирское имя Константин на церковное Кирилл. Прожил после этого всего 50 дней и умер в Риме 14 февраля 869 года</a:t>
            </a:r>
            <a:endParaRPr b="1" dirty="0" lang="ru-RU">
              <a:solidFill>
                <a:srgbClr val="002060"/>
              </a:solidFill>
              <a:latin charset="0" pitchFamily="66" typeface="Monotype Corsiva"/>
            </a:endParaRPr>
          </a:p>
        </p:txBody>
      </p:sp>
      <p:pic>
        <p:nvPicPr>
          <p:cNvPr descr="монашество.jpg" id="8" name="Рисунок 7"/>
          <p:cNvPicPr>
            <a:picLocks noChangeAspect="1"/>
          </p:cNvPicPr>
          <p:nvPr/>
        </p:nvPicPr>
        <p:blipFill>
          <a:blip cstate="print" r:embed="rId3">
            <a:lum bright="10000"/>
          </a:blip>
          <a:srcRect r="-39"/>
          <a:stretch>
            <a:fillRect/>
          </a:stretch>
        </p:blipFill>
        <p:spPr>
          <a:xfrm>
            <a:off x="6084168" y="1052736"/>
            <a:ext cx="1368152" cy="201622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995936" y="3284984"/>
            <a:ext cx="45365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b="1" dirty="0" err="1" lang="ru-RU">
                <a:solidFill>
                  <a:srgbClr val="002060"/>
                </a:solidFill>
                <a:latin charset="0" pitchFamily="66" typeface="Monotype Corsiva"/>
              </a:rPr>
              <a:t>Мефодий</a:t>
            </a:r>
            <a:r>
              <a:rPr b="1" dirty="0" lang="ru-RU">
                <a:solidFill>
                  <a:srgbClr val="002060"/>
                </a:solidFill>
                <a:latin charset="0" pitchFamily="66" typeface="Monotype Corsiva"/>
              </a:rPr>
              <a:t> пережил брата на 16 лет. Терпя лишения и поношения, он продолжал великое дело — перевод на славянский язык священных книг, проповедь православной веры, крещение славянского народа. 6 апреля 885 года он скончался, оставив преемником лучшего из своих учеников, архиепископа Горазда и около двухсот обученных им священников — славян.</a:t>
            </a:r>
            <a:endParaRPr b="1" dirty="0" lang="ru-RU">
              <a:solidFill>
                <a:srgbClr val="002060"/>
              </a:solidFill>
              <a:latin charset="0" pitchFamily="66" typeface="Monotype Corsiva"/>
            </a:endParaRPr>
          </a:p>
        </p:txBody>
      </p:sp>
      <p:pic>
        <p:nvPicPr>
          <p:cNvPr descr="gramota.jpg" id="10" name="Рисунок 9"/>
          <p:cNvPicPr>
            <a:picLocks noChangeAspect="1"/>
          </p:cNvPicPr>
          <p:nvPr/>
        </p:nvPicPr>
        <p:blipFill>
          <a:blip cstate="print" r:embed="rId4"/>
          <a:stretch>
            <a:fillRect/>
          </a:stretch>
        </p:blipFill>
        <p:spPr>
          <a:xfrm>
            <a:off x="323528" y="2996952"/>
            <a:ext cx="3600400" cy="33132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PC\AppData\Local\Temp\Rar$DI06.428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1" y="0"/>
            <a:ext cx="913993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620688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Ученики Кирилла и Мефодия изменили славянскую азбуку (глаголицу), сделав</a:t>
            </a:r>
            <a:r>
              <a:rPr lang="ru-RU" b="1" baseline="0" dirty="0" smtClean="0">
                <a:solidFill>
                  <a:srgbClr val="002060"/>
                </a:solidFill>
                <a:latin typeface="Monotype Corsiva" pitchFamily="66" charset="0"/>
              </a:rPr>
              <a:t> ее более совершенной и назвали ее в честь Кирилла «</a:t>
            </a:r>
            <a:r>
              <a:rPr lang="ru-RU" b="1" baseline="0" dirty="0" err="1" smtClean="0">
                <a:solidFill>
                  <a:srgbClr val="002060"/>
                </a:solidFill>
                <a:latin typeface="Monotype Corsiva" pitchFamily="66" charset="0"/>
              </a:rPr>
              <a:t>кирилицей</a:t>
            </a:r>
            <a:r>
              <a:rPr lang="ru-RU" b="1" baseline="0" dirty="0" smtClean="0">
                <a:solidFill>
                  <a:srgbClr val="002060"/>
                </a:solidFill>
                <a:latin typeface="Monotype Corsiva" pitchFamily="66" charset="0"/>
              </a:rPr>
              <a:t>».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Но в русской азбуке 33</a:t>
            </a:r>
            <a:r>
              <a:rPr lang="ru-RU" b="1" baseline="0" dirty="0" smtClean="0">
                <a:solidFill>
                  <a:srgbClr val="002060"/>
                </a:solidFill>
                <a:latin typeface="Monotype Corsiva" pitchFamily="66" charset="0"/>
              </a:rPr>
              <a:t> буквы. Какие изменения происходили на протяжении веков? 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772816"/>
            <a:ext cx="1686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Кириллица</a:t>
            </a:r>
            <a:endParaRPr lang="ru-RU" sz="2400" dirty="0"/>
          </a:p>
        </p:txBody>
      </p:sp>
      <p:pic>
        <p:nvPicPr>
          <p:cNvPr id="7" name="Рисунок 6" descr="кирилиц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2204864"/>
            <a:ext cx="3312368" cy="388168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156176" y="3645024"/>
            <a:ext cx="15841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Monotype Corsiva" pitchFamily="66" charset="0"/>
              </a:rPr>
              <a:t>42 буквы</a:t>
            </a:r>
            <a:endParaRPr lang="ru-RU" sz="2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C:\Users\PC\AppData\Local\Temp\Rar$DI84.600\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1" y="0"/>
            <a:ext cx="9139938" cy="6858000"/>
          </a:xfrm>
          <a:prstGeom prst="rect">
            <a:avLst/>
          </a:prstGeom>
          <a:noFill/>
        </p:spPr>
      </p:pic>
      <p:pic>
        <p:nvPicPr>
          <p:cNvPr id="5" name="Рисунок 4" descr="aed2d913206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196752"/>
            <a:ext cx="2022383" cy="2000264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63888" y="764704"/>
            <a:ext cx="42484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baseline="0" dirty="0" smtClean="0">
                <a:solidFill>
                  <a:srgbClr val="C00000"/>
                </a:solidFill>
                <a:latin typeface="Monotype Corsiva" pitchFamily="66" charset="0"/>
              </a:rPr>
              <a:t>В 18 веке императором Петром 1 была проведена реформа русской азбуки: убрали 10 букв, добавили Й и Ё. В 1918 году  из азбуки изъяли буквы ять. И стало букв 33.</a:t>
            </a:r>
            <a:r>
              <a:rPr lang="ru-RU" sz="3200" b="0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endParaRPr lang="ru-RU" sz="3200" b="0" dirty="0" smtClean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descr="C:\Users\PC\AppData\Local\Temp\Rar$DI06.428\02.jpg" id="13314" name="Picture 2"/>
          <p:cNvPicPr>
            <a:picLocks noChangeArrowheads="1" noChangeAspect="1"/>
          </p:cNvPicPr>
          <p:nvPr/>
        </p:nvPicPr>
        <p:blipFill>
          <a:blip cstate="print" r:embed="rId2"/>
          <a:srcRect/>
          <a:stretch>
            <a:fillRect/>
          </a:stretch>
        </p:blipFill>
        <p:spPr bwMode="auto">
          <a:xfrm>
            <a:off x="2031" y="0"/>
            <a:ext cx="913993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86622" y="692696"/>
            <a:ext cx="31662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cap="none" dirty="0" lang="ru-RU" smtClean="0" spc="50" sz="4000">
                <a:ln w="11430"/>
                <a:solidFill>
                  <a:srgbClr val="002060"/>
                </a:solidFill>
                <a:effectLst>
                  <a:outerShdw algn="tl" blurRad="76200" dir="5400000" dist="50800" rotWithShape="0">
                    <a:srgbClr val="000000">
                      <a:alpha val="65000"/>
                    </a:srgbClr>
                  </a:outerShdw>
                </a:effectLst>
                <a:latin charset="0" pitchFamily="66" typeface="Monotype Corsiva"/>
              </a:rPr>
              <a:t>Русская азбука</a:t>
            </a:r>
            <a:endParaRPr cap="none" dirty="0" lang="ru-RU" spc="50" sz="4000">
              <a:ln w="11430"/>
              <a:solidFill>
                <a:srgbClr val="002060"/>
              </a:solidFill>
              <a:effectLst>
                <a:outerShdw algn="tl" blurRad="76200" dir="5400000" dist="50800" rotWithShape="0">
                  <a:srgbClr val="000000">
                    <a:alpha val="65000"/>
                  </a:srgbClr>
                </a:outerShdw>
              </a:effectLst>
              <a:latin charset="0" pitchFamily="66" typeface="Monotype Corsiva"/>
            </a:endParaRPr>
          </a:p>
        </p:txBody>
      </p:sp>
      <p:pic>
        <p:nvPicPr>
          <p:cNvPr descr="9.jpg" id="6" name="Рисунок 5"/>
          <p:cNvPicPr>
            <a:picLocks noChangeAspect="1"/>
          </p:cNvPicPr>
          <p:nvPr/>
        </p:nvPicPr>
        <p:blipFill>
          <a:blip cstate="print" r:embed="rId3">
            <a:lum bright="-10000" contrast="40000"/>
          </a:blip>
          <a:srcRect b="6" r="21"/>
          <a:stretch>
            <a:fillRect/>
          </a:stretch>
        </p:blipFill>
        <p:spPr>
          <a:xfrm rot="10800000">
            <a:off x="1763688" y="1340768"/>
            <a:ext cx="5976664" cy="1944216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descr="booc001" id="7" name="Picture 4"/>
          <p:cNvPicPr>
            <a:picLocks noChangeArrowheads="1" noChangeAspect="1" noCrop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5292080" y="3501008"/>
            <a:ext cx="2613025" cy="240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259632" y="3717032"/>
            <a:ext cx="38164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dirty="0" lang="ru-RU" smtClean="0" sz="2800">
                <a:solidFill>
                  <a:srgbClr val="FF0000"/>
                </a:solidFill>
                <a:latin charset="0" pitchFamily="66" typeface="Monotype Corsiva"/>
              </a:rPr>
              <a:t>10 букв для обозначения гласных, 21 буква для обозначения согласных и Ъ и Ь.</a:t>
            </a:r>
            <a:endParaRPr dirty="0" lang="ru-RU" sz="2800">
              <a:solidFill>
                <a:srgbClr val="FF0000"/>
              </a:solidFill>
              <a:latin charset="0" pitchFamily="66" typeface="Monotype Corsi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268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PC</cp:lastModifiedBy>
  <cp:revision>8</cp:revision>
  <dcterms:created xsi:type="dcterms:W3CDTF">2022-04-08T05:47:17Z</dcterms:created>
  <dcterms:modified xsi:type="dcterms:W3CDTF">2022-04-08T07:04:16Z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908999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